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7" r:id="rId2"/>
    <p:sldId id="297" r:id="rId3"/>
    <p:sldId id="421" r:id="rId4"/>
    <p:sldId id="282" r:id="rId5"/>
    <p:sldId id="288" r:id="rId6"/>
    <p:sldId id="296" r:id="rId7"/>
    <p:sldId id="299" r:id="rId8"/>
    <p:sldId id="304" r:id="rId9"/>
    <p:sldId id="301" r:id="rId10"/>
    <p:sldId id="300" r:id="rId11"/>
    <p:sldId id="390" r:id="rId12"/>
    <p:sldId id="374" r:id="rId13"/>
    <p:sldId id="321" r:id="rId14"/>
    <p:sldId id="375" r:id="rId15"/>
    <p:sldId id="330" r:id="rId16"/>
    <p:sldId id="376" r:id="rId17"/>
    <p:sldId id="331" r:id="rId18"/>
    <p:sldId id="377" r:id="rId19"/>
    <p:sldId id="332" r:id="rId20"/>
    <p:sldId id="378" r:id="rId21"/>
    <p:sldId id="346" r:id="rId22"/>
    <p:sldId id="379" r:id="rId23"/>
    <p:sldId id="348" r:id="rId24"/>
    <p:sldId id="380" r:id="rId25"/>
    <p:sldId id="344" r:id="rId26"/>
    <p:sldId id="381" r:id="rId27"/>
    <p:sldId id="345" r:id="rId28"/>
    <p:sldId id="382" r:id="rId29"/>
    <p:sldId id="383" r:id="rId30"/>
    <p:sldId id="384" r:id="rId31"/>
    <p:sldId id="336" r:id="rId32"/>
    <p:sldId id="337" r:id="rId33"/>
    <p:sldId id="338" r:id="rId34"/>
    <p:sldId id="339" r:id="rId35"/>
    <p:sldId id="385" r:id="rId36"/>
    <p:sldId id="386" r:id="rId37"/>
    <p:sldId id="349" r:id="rId38"/>
    <p:sldId id="350" r:id="rId39"/>
    <p:sldId id="387" r:id="rId40"/>
    <p:sldId id="388" r:id="rId41"/>
    <p:sldId id="389" r:id="rId42"/>
    <p:sldId id="351" r:id="rId43"/>
    <p:sldId id="352" r:id="rId44"/>
    <p:sldId id="353" r:id="rId45"/>
    <p:sldId id="391" r:id="rId46"/>
    <p:sldId id="392" r:id="rId47"/>
    <p:sldId id="393" r:id="rId48"/>
    <p:sldId id="394" r:id="rId49"/>
    <p:sldId id="354" r:id="rId50"/>
    <p:sldId id="355" r:id="rId51"/>
    <p:sldId id="356" r:id="rId52"/>
    <p:sldId id="357" r:id="rId53"/>
    <p:sldId id="395" r:id="rId54"/>
    <p:sldId id="396" r:id="rId55"/>
    <p:sldId id="358" r:id="rId56"/>
    <p:sldId id="359" r:id="rId57"/>
    <p:sldId id="397" r:id="rId58"/>
    <p:sldId id="360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361" r:id="rId68"/>
    <p:sldId id="362" r:id="rId69"/>
    <p:sldId id="371" r:id="rId70"/>
    <p:sldId id="372" r:id="rId71"/>
    <p:sldId id="406" r:id="rId72"/>
    <p:sldId id="407" r:id="rId73"/>
    <p:sldId id="370" r:id="rId74"/>
    <p:sldId id="369" r:id="rId75"/>
    <p:sldId id="303" r:id="rId76"/>
    <p:sldId id="420" r:id="rId77"/>
    <p:sldId id="408" r:id="rId78"/>
    <p:sldId id="409" r:id="rId79"/>
    <p:sldId id="411" r:id="rId80"/>
    <p:sldId id="412" r:id="rId81"/>
    <p:sldId id="413" r:id="rId82"/>
    <p:sldId id="416" r:id="rId83"/>
    <p:sldId id="417" r:id="rId84"/>
    <p:sldId id="418" r:id="rId85"/>
    <p:sldId id="414" r:id="rId86"/>
    <p:sldId id="422" r:id="rId87"/>
    <p:sldId id="278" r:id="rId88"/>
    <p:sldId id="419" r:id="rId89"/>
    <p:sldId id="290" r:id="rId90"/>
  </p:sldIdLst>
  <p:sldSz cx="9144000" cy="6858000" type="screen4x3"/>
  <p:notesSz cx="6805613" cy="9939338"/>
  <p:embeddedFontLst>
    <p:embeddedFont>
      <p:font typeface="나눔고딕" panose="020B0600000101010101" charset="-127"/>
      <p:regular r:id="rId93"/>
      <p:bold r:id="rId94"/>
    </p:embeddedFont>
    <p:embeddedFont>
      <p:font typeface="맑은 고딕" panose="020B0503020000020004" pitchFamily="50" charset="-127"/>
      <p:regular r:id="rId95"/>
      <p:bold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1"/>
    <a:srgbClr val="336600"/>
    <a:srgbClr val="FFFFFF"/>
    <a:srgbClr val="003300"/>
    <a:srgbClr val="003D7A"/>
    <a:srgbClr val="D2E4D9"/>
    <a:srgbClr val="006600"/>
    <a:srgbClr val="FFFF66"/>
    <a:srgbClr val="FFFFCC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9121" autoAdjust="0"/>
  </p:normalViewPr>
  <p:slideViewPr>
    <p:cSldViewPr snapToGrid="0">
      <p:cViewPr varScale="1">
        <p:scale>
          <a:sx n="105" d="100"/>
          <a:sy n="105" d="100"/>
        </p:scale>
        <p:origin x="-96" y="-13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" r="54931" b="30256"/>
          <a:stretch/>
        </p:blipFill>
        <p:spPr bwMode="auto">
          <a:xfrm>
            <a:off x="305455" y="138846"/>
            <a:ext cx="506144" cy="41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19050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2016-04-22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98403" y="1465669"/>
            <a:ext cx="7772400" cy="1969017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sz="5400" b="1" spc="-250" dirty="0" smtClean="0">
                <a:solidFill>
                  <a:srgbClr val="003300"/>
                </a:solidFill>
                <a:latin typeface="나눔고딕" pitchFamily="50" charset="-127"/>
                <a:ea typeface="나눔고딕" pitchFamily="50" charset="-127"/>
              </a:rPr>
              <a:t>웹 프로젝트</a:t>
            </a:r>
            <a:r>
              <a:rPr lang="en-US" altLang="ko-KR" sz="5400" b="1" spc="-250" dirty="0" smtClean="0">
                <a:solidFill>
                  <a:srgbClr val="0033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5400" b="1" spc="-250" dirty="0" smtClean="0">
                <a:solidFill>
                  <a:srgbClr val="0033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5400" b="1" spc="-250" dirty="0" smtClean="0">
                <a:solidFill>
                  <a:srgbClr val="003300"/>
                </a:solidFill>
              </a:rPr>
              <a:t>천연 비누 쇼핑몰 </a:t>
            </a:r>
            <a:endParaRPr lang="ko-KR" altLang="en-US" sz="5400" b="1" spc="-250" dirty="0">
              <a:solidFill>
                <a:srgbClr val="0033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83723" y="430864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2016.03.03~ 2016.04.22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프로젝트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팀장 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윤수민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이수진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최소라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신성은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787811" y="4358454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787811" y="466845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787811" y="498106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787811" y="5292852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8" y="3011062"/>
            <a:ext cx="24574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251520" y="3831143"/>
            <a:ext cx="8892480" cy="0"/>
          </a:xfrm>
          <a:prstGeom prst="line">
            <a:avLst/>
          </a:prstGeom>
          <a:ln w="28575">
            <a:solidFill>
              <a:srgbClr val="125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5.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레이아웃 구성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868419" y="4333875"/>
            <a:ext cx="3937000" cy="360000"/>
          </a:xfrm>
          <a:prstGeom prst="rect">
            <a:avLst/>
          </a:prstGeom>
          <a:solidFill>
            <a:srgbClr val="003D7A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415052" y="2407875"/>
            <a:ext cx="2390367" cy="360000"/>
          </a:xfrm>
          <a:prstGeom prst="rect">
            <a:avLst/>
          </a:prstGeom>
          <a:solidFill>
            <a:srgbClr val="D2E4D9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614419" y="1569675"/>
            <a:ext cx="4191000" cy="3600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47836" y="2407874"/>
            <a:ext cx="5632518" cy="4050075"/>
          </a:xfrm>
          <a:prstGeom prst="rect">
            <a:avLst/>
          </a:prstGeom>
          <a:solidFill>
            <a:srgbClr val="D2E4D9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52153" y="1569675"/>
            <a:ext cx="5615501" cy="8382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3297237" y="5706700"/>
            <a:ext cx="3937000" cy="360000"/>
          </a:xfrm>
          <a:prstGeom prst="rect">
            <a:avLst/>
          </a:prstGeom>
          <a:solidFill>
            <a:srgbClr val="003D7A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843870" y="2407875"/>
            <a:ext cx="2390367" cy="360000"/>
          </a:xfrm>
          <a:prstGeom prst="rect">
            <a:avLst/>
          </a:prstGeom>
          <a:solidFill>
            <a:srgbClr val="D2E4D9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043237" y="1569675"/>
            <a:ext cx="4191000" cy="3600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935844" y="2947625"/>
            <a:ext cx="4965029" cy="3121025"/>
          </a:xfrm>
          <a:prstGeom prst="rect">
            <a:avLst/>
          </a:prstGeom>
          <a:solidFill>
            <a:srgbClr val="003D7A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935845" y="1795100"/>
            <a:ext cx="4965028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menu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935845" y="2515825"/>
            <a:ext cx="4965028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menu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935845" y="2947625"/>
            <a:ext cx="1245380" cy="107315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Sub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21713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2846880"/>
            <a:ext cx="8372475" cy="1164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&amp; Capture </a:t>
            </a:r>
          </a:p>
          <a:p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82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2" y="2095500"/>
            <a:ext cx="6262252" cy="430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 페이지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51" y="2095501"/>
            <a:ext cx="5602099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1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3" y="2095500"/>
            <a:ext cx="6262247" cy="430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 화면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로그인 화면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4" y="2095195"/>
            <a:ext cx="558505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6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3" y="2095500"/>
            <a:ext cx="6262247" cy="4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2095194"/>
            <a:ext cx="5596405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3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4" y="2095500"/>
            <a:ext cx="6262245" cy="4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회원가입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2095194"/>
            <a:ext cx="5596405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484802" y="2219877"/>
            <a:ext cx="3411173" cy="39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선정 내용과 이유 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일정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구조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역할분</a:t>
            </a: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담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레이아웃 구성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Mock up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 Schema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Class Diagram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2593324" y="273024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3324" y="3578579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2593324" y="4002747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2593324" y="442691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2593324" y="3154411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2593324" y="230607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891674" y="552450"/>
            <a:ext cx="1413372" cy="884238"/>
          </a:xfrm>
        </p:spPr>
        <p:txBody>
          <a:bodyPr/>
          <a:lstStyle/>
          <a:p>
            <a:pPr algn="l"/>
            <a:r>
              <a:rPr lang="ko-KR" altLang="en-US" sz="2800" b="1" dirty="0" smtClean="0">
                <a:solidFill>
                  <a:srgbClr val="1D314E"/>
                </a:solidFill>
              </a:rPr>
              <a:t>목차</a:t>
            </a:r>
            <a:endParaRPr lang="ko-KR" altLang="en-US" sz="2800" b="1" dirty="0">
              <a:solidFill>
                <a:srgbClr val="1D314E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2593324" y="48510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 bwMode="auto">
          <a:xfrm>
            <a:off x="209550" y="190500"/>
            <a:ext cx="8600962" cy="504825"/>
          </a:xfrm>
          <a:prstGeom prst="rect">
            <a:avLst/>
          </a:prstGeom>
          <a:solidFill>
            <a:srgbClr val="FFFFFF"/>
          </a:solidFill>
          <a:ln w="6350">
            <a:solidFill>
              <a:schemeClr val="bg1"/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31"/>
          <a:stretch/>
        </p:blipFill>
        <p:spPr bwMode="auto">
          <a:xfrm>
            <a:off x="457200" y="409575"/>
            <a:ext cx="1107538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708720" y="1240343"/>
            <a:ext cx="2282130" cy="0"/>
          </a:xfrm>
          <a:prstGeom prst="line">
            <a:avLst/>
          </a:prstGeom>
          <a:ln w="28575">
            <a:solidFill>
              <a:srgbClr val="125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2593324" y="527525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484802" y="1777182"/>
            <a:ext cx="2113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0.  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개발환경 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4" y="2095500"/>
            <a:ext cx="6262245" cy="43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장바구니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8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장바구니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51" y="2095193"/>
            <a:ext cx="5602098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2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4" y="2095500"/>
            <a:ext cx="6262244" cy="43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주문조회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수정 필요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8496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주문조회 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5192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7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4" y="2095500"/>
            <a:ext cx="6262245" cy="43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 페이지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관심상품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 페이지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관심상품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4" y="2095193"/>
            <a:ext cx="558505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68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4" y="2095500"/>
            <a:ext cx="6262244" cy="43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 페이지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회원정보 수정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마이 페이지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회원정보 수정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2095193"/>
            <a:ext cx="5596405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7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 descr="E:\eclipse\projects\Quick_Introduction_to_Moqups\common_공지사항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1" y="2095500"/>
            <a:ext cx="626225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1" y="2095500"/>
            <a:ext cx="6262254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80040"/>
              </p:ext>
            </p:extLst>
          </p:nvPr>
        </p:nvGraphicFramePr>
        <p:xfrm>
          <a:off x="2605001" y="2419508"/>
          <a:ext cx="5832000" cy="2304000"/>
        </p:xfrm>
        <a:graphic>
          <a:graphicData uri="http://schemas.openxmlformats.org/drawingml/2006/table">
            <a:tbl>
              <a:tblPr/>
              <a:tblGrid>
                <a:gridCol w="1944000"/>
                <a:gridCol w="1944000"/>
                <a:gridCol w="1944000"/>
              </a:tblGrid>
              <a:tr h="5760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Java 1.7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Tomcat 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sqldeveloper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Toad data modeler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Maven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 Framework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600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　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Eclipse Mars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Spring Tool Suite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4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1" y="2095500"/>
            <a:ext cx="6262254" cy="430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목록보기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2079349"/>
            <a:ext cx="560780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86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86" y="2095501"/>
            <a:ext cx="5592029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8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2095501"/>
            <a:ext cx="5596405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2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게시물 작성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5197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6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3" y="2095500"/>
            <a:ext cx="6262247" cy="430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상품상세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863" y="2095500"/>
            <a:ext cx="6262247" cy="4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상품상세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구매후기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상품상세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2095195"/>
            <a:ext cx="560780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6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상품상세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구매후기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99" y="2095501"/>
            <a:ext cx="560780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7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5" y="2095500"/>
            <a:ext cx="6255722" cy="4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선정 내용과 이유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69320" y="1631109"/>
            <a:ext cx="8470547" cy="463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1-1. </a:t>
            </a:r>
            <a:r>
              <a:rPr lang="ko-KR" altLang="en-US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선정내용</a:t>
            </a:r>
            <a:r>
              <a:rPr lang="en-US" altLang="ko-KR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천연비누 쇼핑몰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		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지역 농민이 키운 신선한 농산물을 이용한 친환경적인 재료로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0" indent="0">
              <a:buNone/>
            </a:pP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		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인공 화학 성분을 사용하지 않고 수제로 만든 고품질의 천연 비누를 판매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1-2. </a:t>
            </a:r>
            <a:r>
              <a:rPr lang="ko-KR" altLang="en-US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선정이유</a:t>
            </a:r>
            <a:r>
              <a:rPr lang="en-US" altLang="ko-KR" sz="16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쇼핑몰 홈페이지는 웹 화면구성 이후 여러 가지 기능을 구현 가능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72818"/>
              </p:ext>
            </p:extLst>
          </p:nvPr>
        </p:nvGraphicFramePr>
        <p:xfrm>
          <a:off x="709612" y="3225800"/>
          <a:ext cx="7200900" cy="26892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6461"/>
                <a:gridCol w="5524439"/>
              </a:tblGrid>
              <a:tr h="3047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페이지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가능한 기능</a:t>
                      </a:r>
                      <a:endParaRPr lang="ko-KR" altLang="en-US" sz="1100" b="0" baseline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관련 </a:t>
                      </a:r>
                      <a:endParaRPr lang="ko-KR" altLang="en-US" sz="1050" b="1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 페이지</a:t>
                      </a:r>
                      <a:r>
                        <a:rPr lang="en-US" altLang="ko-KR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관심상품</a:t>
                      </a:r>
                      <a:r>
                        <a:rPr lang="en-US" altLang="ko-KR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정보수정</a:t>
                      </a:r>
                      <a:r>
                        <a:rPr lang="en-US" altLang="ko-KR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5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관련 </a:t>
                      </a:r>
                      <a:endParaRPr lang="ko-KR" altLang="en-US" sz="1050" b="1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상품주문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주문조회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주문변경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환불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가능한 기능</a:t>
                      </a:r>
                      <a:endParaRPr lang="ko-KR" altLang="en-US" sz="1100" b="0" baseline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5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관련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자주하는 질문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상품후기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회원관리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관련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관리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삭제상품관리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관리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매출관리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판매분석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ko-KR" altLang="en-US" sz="1100" b="0" baseline="0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가능한 기능</a:t>
                      </a:r>
                      <a:endParaRPr lang="ko-KR" altLang="en-US" sz="1100" b="0" baseline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5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관련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고객센터 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자주하는 질문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상품후기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58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관련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1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목록보기</a:t>
                      </a:r>
                      <a:r>
                        <a:rPr lang="en-US" altLang="ko-KR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rgbClr val="3D3C3E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상품상세보기</a:t>
                      </a:r>
                      <a:endParaRPr lang="ko-KR" altLang="en-US" sz="1050" baseline="0" dirty="0">
                        <a:solidFill>
                          <a:srgbClr val="3D3C3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5" y="2095500"/>
            <a:ext cx="6255722" cy="430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5" y="2097742"/>
            <a:ext cx="6255722" cy="43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0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91" y="2095194"/>
            <a:ext cx="5603418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20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51" y="2095193"/>
            <a:ext cx="5602098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4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6.1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4" y="2092950"/>
            <a:ext cx="558505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2846880"/>
            <a:ext cx="8372475" cy="1164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&amp; Capture </a:t>
            </a:r>
          </a:p>
          <a:p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54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6" y="2097742"/>
            <a:ext cx="6255720" cy="43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메인화면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6" y="2097742"/>
            <a:ext cx="6255720" cy="43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상품등록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6" y="2097742"/>
            <a:ext cx="6255719" cy="430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상품등록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98" y="2097742"/>
            <a:ext cx="5596405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85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내용 개체 틀 2"/>
          <p:cNvSpPr txBox="1">
            <a:spLocks/>
          </p:cNvSpPr>
          <p:nvPr/>
        </p:nvSpPr>
        <p:spPr>
          <a:xfrm>
            <a:off x="431245" y="1460196"/>
            <a:ext cx="2054779" cy="356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천연비누쇼핑몰 웹 프로젝트</a:t>
            </a:r>
          </a:p>
        </p:txBody>
      </p:sp>
      <p:sp>
        <p:nvSpPr>
          <p:cNvPr id="51" name="내용 개체 틀 2"/>
          <p:cNvSpPr txBox="1">
            <a:spLocks/>
          </p:cNvSpPr>
          <p:nvPr/>
        </p:nvSpPr>
        <p:spPr>
          <a:xfrm>
            <a:off x="2609850" y="1469720"/>
            <a:ext cx="6534150" cy="346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기간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 2016.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03.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03.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~ 2016. 04.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22. </a:t>
            </a:r>
            <a:endParaRPr lang="ko-KR" altLang="en-US" sz="1100" dirty="0">
              <a:solidFill>
                <a:srgbClr val="3D3C3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제목 53"/>
          <p:cNvSpPr>
            <a:spLocks noGrp="1"/>
          </p:cNvSpPr>
          <p:nvPr>
            <p:ph type="title"/>
          </p:nvPr>
        </p:nvSpPr>
        <p:spPr>
          <a:xfrm>
            <a:off x="257174" y="609599"/>
            <a:ext cx="8486775" cy="7604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2.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프로젝트 일정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747280"/>
              </p:ext>
            </p:extLst>
          </p:nvPr>
        </p:nvGraphicFramePr>
        <p:xfrm>
          <a:off x="605316" y="2059044"/>
          <a:ext cx="7823200" cy="4070985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  <a:gridCol w="977900"/>
                <a:gridCol w="977900"/>
                <a:gridCol w="977900"/>
                <a:gridCol w="977900"/>
                <a:gridCol w="977900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일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금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6228"/>
                    </a:solidFill>
                  </a:tcPr>
                </a:tc>
              </a:tr>
              <a:tr h="190500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주제선정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기획서 작성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프론트 페이지 디자인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논리적 데이터베이스 설계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A0C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A0C7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프론트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HTML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작성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물리적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데이터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베이스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돋움"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A0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A0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정의 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DAO class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생성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</a:tr>
              <a:tr h="19050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월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백앤드 작업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마무리 작업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 commit log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2949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26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3" y="2097742"/>
            <a:ext cx="5585054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5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5345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52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7" y="2097742"/>
            <a:ext cx="6255717" cy="43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4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7" y="2097742"/>
            <a:ext cx="6255716" cy="43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19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2947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4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주문관리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운송장 등록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7742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3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7" y="2097742"/>
            <a:ext cx="6255716" cy="43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51" y="2092946"/>
            <a:ext cx="5602098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0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8" y="2097742"/>
            <a:ext cx="6255714" cy="43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Q&amp;A</a:t>
            </a:r>
          </a:p>
        </p:txBody>
      </p:sp>
    </p:spTree>
    <p:extLst>
      <p:ext uri="{BB962C8B-B14F-4D97-AF65-F5344CB8AC3E}">
        <p14:creationId xmlns:p14="http://schemas.microsoft.com/office/powerpoint/2010/main" val="5347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0050" y="1595437"/>
            <a:ext cx="1467296" cy="4838700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사용자메뉴</a:t>
            </a:r>
            <a:endParaRPr lang="en-US" altLang="ko-KR" sz="14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50" dirty="0" smtClean="0">
                <a:latin typeface="나눔고딕" pitchFamily="50" charset="-127"/>
                <a:ea typeface="나눔고딕" pitchFamily="50" charset="-127"/>
              </a:rPr>
              <a:t>user menu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24050" y="1595436"/>
            <a:ext cx="2447925" cy="48387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u="sng" spc="-50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en-US" altLang="ko-KR" sz="1200" b="1" u="sng" spc="-50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en-US" altLang="ko-KR" sz="11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 비밀번호 찾기</a:t>
            </a:r>
            <a:endParaRPr lang="en-US" altLang="ko-KR" sz="11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주문조회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관심상품</a:t>
            </a:r>
            <a:endParaRPr lang="en-US" altLang="ko-KR" sz="11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회원정보수정</a:t>
            </a: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고객센터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Q&amp;A</a:t>
            </a:r>
          </a:p>
          <a:p>
            <a:pPr marL="723900" lvl="1">
              <a:lnSpc>
                <a:spcPct val="150000"/>
              </a:lnSpc>
            </a:pPr>
            <a:r>
              <a:rPr lang="en-US" altLang="ko-KR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자주하는 질문</a:t>
            </a: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이벤트</a:t>
            </a: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75058" y="5072737"/>
            <a:ext cx="1467296" cy="1361400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하단메뉴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algn="ctr"/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Footer menu</a:t>
            </a:r>
            <a:endParaRPr lang="ko-KR" altLang="en-US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99058" y="5072737"/>
            <a:ext cx="2175705" cy="1361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회사소개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네추럴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시스템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네추럴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u="sng" spc="-50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파머스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475058" y="1609724"/>
            <a:ext cx="1467296" cy="1975763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err="1" smtClean="0">
                <a:latin typeface="나눔고딕" pitchFamily="50" charset="-127"/>
                <a:ea typeface="나눔고딕" pitchFamily="50" charset="-127"/>
              </a:rPr>
              <a:t>메</a:t>
            </a:r>
            <a:r>
              <a:rPr lang="ko-KR" altLang="en-US" sz="1400" b="1" spc="-50" dirty="0" err="1">
                <a:latin typeface="나눔고딕" pitchFamily="50" charset="-127"/>
                <a:ea typeface="나눔고딕" pitchFamily="50" charset="-127"/>
              </a:rPr>
              <a:t>인</a:t>
            </a:r>
            <a:r>
              <a:rPr lang="ko-KR" altLang="en-US" sz="1400" b="1" spc="-50" dirty="0" err="1" smtClean="0">
                <a:latin typeface="나눔고딕" pitchFamily="50" charset="-127"/>
                <a:ea typeface="나눔고딕" pitchFamily="50" charset="-127"/>
              </a:rPr>
              <a:t>메뉴</a:t>
            </a:r>
            <a:endParaRPr lang="en-US" altLang="ko-KR" sz="14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50" dirty="0" smtClean="0">
                <a:latin typeface="나눔고딕" pitchFamily="50" charset="-127"/>
                <a:ea typeface="나눔고딕" pitchFamily="50" charset="-127"/>
              </a:rPr>
              <a:t>main menu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9058" y="1609724"/>
            <a:ext cx="2175705" cy="19757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 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동일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아토피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민감성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유아 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피부탄력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노화 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지성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여드름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트러블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미백</a:t>
            </a:r>
            <a:r>
              <a:rPr lang="en-US" altLang="ko-KR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피부 톤 개선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75058" y="3640813"/>
            <a:ext cx="1467296" cy="1361400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기타배너</a:t>
            </a:r>
            <a:endParaRPr lang="en-US" altLang="ko-KR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algn="ctr"/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etc Banner</a:t>
            </a:r>
            <a:endParaRPr lang="ko-KR" altLang="en-US" sz="1400" b="1" spc="-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999058" y="3640813"/>
            <a:ext cx="2175705" cy="1361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주문마감시간</a:t>
            </a:r>
            <a:endParaRPr lang="en-US" altLang="ko-KR" sz="1200" b="1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배송안내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입금안내</a:t>
            </a:r>
            <a:endParaRPr lang="en-US" altLang="ko-KR" sz="1200" b="1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3.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화면 구조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0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8" y="2097742"/>
            <a:ext cx="6255714" cy="43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Q&amp;A</a:t>
            </a:r>
          </a:p>
        </p:txBody>
      </p:sp>
    </p:spTree>
    <p:extLst>
      <p:ext uri="{BB962C8B-B14F-4D97-AF65-F5344CB8AC3E}">
        <p14:creationId xmlns:p14="http://schemas.microsoft.com/office/powerpoint/2010/main" val="18661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8" y="2097742"/>
            <a:ext cx="6255713" cy="430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상품후기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8" y="2097742"/>
            <a:ext cx="6255713" cy="43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상품후기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9" y="2097742"/>
            <a:ext cx="6255711" cy="430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9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9" y="2097742"/>
            <a:ext cx="6255711" cy="43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이벤트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04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9" y="2097742"/>
            <a:ext cx="6255710" cy="43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자주하는 질문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8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29" y="2097742"/>
            <a:ext cx="6255710" cy="43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자주하는 질문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목록 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2946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1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2257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91" y="2092945"/>
            <a:ext cx="5603418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30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2257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보기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4" y="2092945"/>
            <a:ext cx="558505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1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2903" y="1593850"/>
            <a:ext cx="1467296" cy="1650326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나눔고딕" pitchFamily="50" charset="-127"/>
                <a:ea typeface="나눔고딕" pitchFamily="50" charset="-127"/>
              </a:rPr>
              <a:t>관리자메뉴</a:t>
            </a:r>
            <a:endParaRPr lang="en-US" altLang="ko-KR" sz="14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50" dirty="0" smtClean="0">
                <a:latin typeface="나눔고딕" pitchFamily="50" charset="-127"/>
                <a:ea typeface="나눔고딕" pitchFamily="50" charset="-127"/>
              </a:rPr>
              <a:t>user menu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26903" y="1593850"/>
            <a:ext cx="6302697" cy="1650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상태표시줄</a:t>
            </a:r>
            <a:endParaRPr lang="en-US" altLang="ko-KR" sz="1200" b="1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정보수정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ko-KR" altLang="en-US" sz="12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</a:t>
            </a:r>
            <a:r>
              <a:rPr lang="ko-KR" altLang="en-US" sz="1200" b="1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그</a:t>
            </a:r>
            <a:r>
              <a:rPr lang="ko-KR" altLang="en-US" sz="1200" b="1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아웃</a:t>
            </a:r>
            <a:endParaRPr lang="en-US" altLang="ko-KR" sz="1200" b="1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2903" y="3451460"/>
            <a:ext cx="1467296" cy="3030302"/>
          </a:xfrm>
          <a:prstGeom prst="rect">
            <a:avLst/>
          </a:prstGeom>
          <a:solidFill>
            <a:srgbClr val="003300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err="1" smtClean="0">
                <a:latin typeface="나눔고딕" pitchFamily="50" charset="-127"/>
                <a:ea typeface="나눔고딕" pitchFamily="50" charset="-127"/>
              </a:rPr>
              <a:t>메인메뉴</a:t>
            </a:r>
            <a:endParaRPr lang="en-US" altLang="ko-KR" sz="1400" b="1" spc="-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b="1" spc="-50" dirty="0" smtClean="0">
                <a:latin typeface="나눔고딕" pitchFamily="50" charset="-127"/>
                <a:ea typeface="나눔고딕" pitchFamily="50" charset="-127"/>
              </a:rPr>
              <a:t>main menu</a:t>
            </a:r>
            <a:endParaRPr lang="ko-KR" altLang="en-US" sz="1400" b="1" spc="-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26903" y="3451460"/>
            <a:ext cx="3026097" cy="30303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상품등록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상품관리 </a:t>
            </a:r>
            <a:r>
              <a:rPr lang="en-US" altLang="ko-KR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로그인 </a:t>
            </a:r>
            <a:r>
              <a:rPr lang="ko-KR" altLang="en-US" sz="1100" u="sng" spc="-5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첫화면</a:t>
            </a:r>
            <a:r>
              <a:rPr lang="en-US" altLang="ko-KR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삭제상품관리</a:t>
            </a:r>
            <a:endParaRPr lang="en-US" altLang="ko-KR" sz="11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주문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95350" lvl="1" indent="-171450">
              <a:lnSpc>
                <a:spcPct val="150000"/>
              </a:lnSpc>
              <a:buFontTx/>
              <a:buChar char="-"/>
            </a:pPr>
            <a:r>
              <a:rPr lang="ko-KR" altLang="en-US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환불</a:t>
            </a:r>
            <a:endParaRPr lang="en-US" altLang="ko-KR" sz="1100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95350" lvl="1" indent="-171450">
              <a:lnSpc>
                <a:spcPct val="150000"/>
              </a:lnSpc>
              <a:buFontTx/>
              <a:buChar char="-"/>
            </a:pPr>
            <a:r>
              <a:rPr lang="ko-KR" altLang="en-US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운송장 번호 입력</a:t>
            </a:r>
            <a:endParaRPr lang="en-US" altLang="ko-KR" sz="1100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</a:t>
            </a:r>
            <a:endParaRPr lang="en-US" altLang="ko-KR" sz="1200" b="1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  <a:endParaRPr lang="en-US" altLang="ko-KR" sz="1100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검색결과</a:t>
            </a:r>
            <a:endParaRPr lang="en-US" altLang="ko-KR" sz="1100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3.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화면 구조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53000" y="3451460"/>
            <a:ext cx="3276600" cy="30303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게시판</a:t>
            </a:r>
            <a:endParaRPr lang="en-US" altLang="ko-KR" sz="1200" b="1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Q&amp;A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이벤트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상품후기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자주하는 </a:t>
            </a:r>
            <a:r>
              <a:rPr lang="ko-KR" altLang="en-US" sz="1100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질문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b="1" u="sng" spc="-50" dirty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매출</a:t>
            </a:r>
            <a:endParaRPr lang="en-US" altLang="ko-KR" sz="1200" b="1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매출관리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723900" lvl="1">
              <a:lnSpc>
                <a:spcPct val="150000"/>
              </a:lnSpc>
            </a:pPr>
            <a:r>
              <a:rPr lang="en-US" altLang="ko-KR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100" u="sng" spc="-5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판매분석</a:t>
            </a:r>
            <a:endParaRPr lang="en-US" altLang="ko-KR" sz="1100" u="sng" spc="-50" dirty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95350" lvl="1" indent="-171450">
              <a:lnSpc>
                <a:spcPct val="150000"/>
              </a:lnSpc>
              <a:buFontTx/>
              <a:buChar char="-"/>
            </a:pPr>
            <a:endParaRPr lang="en-US" altLang="ko-KR" sz="1200" u="sng" spc="-50" dirty="0" smtClean="0">
              <a:solidFill>
                <a:schemeClr val="tx2">
                  <a:lumMod val="90000"/>
                  <a:lumOff val="1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3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2257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Q&amp;A-</a:t>
            </a:r>
            <a:r>
              <a:rPr lang="ko-KR" altLang="en-US" sz="2000" spc="-15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게시글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작성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39" y="2092945"/>
            <a:ext cx="559072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1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30" y="2097742"/>
            <a:ext cx="6255708" cy="43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매출조회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9130" y="2097742"/>
            <a:ext cx="6255708" cy="43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매출분석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매출조회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74" y="2092941"/>
            <a:ext cx="5585053" cy="43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99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60"/>
          <a:stretch/>
        </p:blipFill>
        <p:spPr bwMode="auto">
          <a:xfrm>
            <a:off x="1773798" y="2092943"/>
            <a:ext cx="5596405" cy="429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6.2 Mock Up 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관리자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5" name="제목 17"/>
          <p:cNvSpPr txBox="1">
            <a:spLocks/>
          </p:cNvSpPr>
          <p:nvPr/>
        </p:nvSpPr>
        <p:spPr>
          <a:xfrm>
            <a:off x="1171573" y="1674813"/>
            <a:ext cx="6276544" cy="42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</a:t>
            </a:r>
            <a:r>
              <a:rPr lang="ko-KR" altLang="en-US" sz="20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sz="2000" spc="-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매출분석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1066" y="1927860"/>
            <a:ext cx="82296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dirty="0" smtClean="0"/>
              <a:t>Table</a:t>
            </a:r>
          </a:p>
          <a:p>
            <a:pPr lvl="1"/>
            <a:r>
              <a:rPr lang="ko-KR" altLang="en-US" dirty="0" smtClean="0"/>
              <a:t>회원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회원등</a:t>
            </a:r>
            <a:r>
              <a:rPr lang="ko-KR" altLang="en-US" dirty="0"/>
              <a:t>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</a:t>
            </a:r>
            <a:endParaRPr lang="en-US" altLang="ko-KR" dirty="0" smtClean="0"/>
          </a:p>
          <a:p>
            <a:pPr lvl="1"/>
            <a:r>
              <a:rPr lang="ko-KR" altLang="en-US" dirty="0"/>
              <a:t>주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장바구니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관심상품목록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상품과 주문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상품과 장바구니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상품과 관심상품목록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처리상태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신용카드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택배회사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게시판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회원등급과 게시판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공지사항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공지사항 댓글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댓글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자주하는 질문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상품후기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상품후기 댓글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Q&amp;A</a:t>
            </a:r>
          </a:p>
          <a:p>
            <a:pPr lvl="1"/>
            <a:r>
              <a:rPr lang="en-US" altLang="ko-KR" dirty="0" smtClean="0"/>
              <a:t>Q&amp;A </a:t>
            </a:r>
            <a:r>
              <a:rPr lang="ko-KR" altLang="en-US" dirty="0" smtClean="0"/>
              <a:t>댓글</a:t>
            </a:r>
            <a:endParaRPr lang="en-US" altLang="ko-KR" dirty="0" smtClean="0"/>
          </a:p>
        </p:txBody>
      </p:sp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1303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</a:p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3200" b="1" spc="-150" dirty="0" smtClean="0">
                <a:solidFill>
                  <a:srgbClr val="1D314E"/>
                </a:solidFill>
              </a:rPr>
              <a:t>논리적 설계</a:t>
            </a:r>
            <a:r>
              <a:rPr lang="en-US" altLang="ko-KR" sz="3200" b="1" spc="-150" dirty="0" smtClean="0">
                <a:solidFill>
                  <a:srgbClr val="1D314E"/>
                </a:solidFill>
              </a:rPr>
              <a:t>)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sp>
        <p:nvSpPr>
          <p:cNvPr id="2" name="AutoShape 2" descr="http://dev.naver.com/projects/naturalmom/forum/104154/66930/%ED%95%9C%EA%B8%8017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" descr="http://dev.naver.com/projects/naturalmom/forum/104154/67301/ER%20%EB%8B%A4%EC%9D%B4%EC%96%B4%EA%B7%B8%EB%9E%A8(%EC%B5%9C%EC%A2%85)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http://dev.naver.com/projects/naturalmom/forum/104154/67301/ER%20%EB%8B%A4%EC%9D%B4%EC%96%B4%EA%B7%B8%EB%9E%A8(%EC%B5%9C%EC%A2%85)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08" y="599501"/>
            <a:ext cx="5147958" cy="623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47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dev.naver.com/projects/naturalmom/forum/104154/66930/%ED%95%9C%EA%B8%8017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" descr="http://dev.naver.com/projects/naturalmom/forum/104154/67301/ER%20%EB%8B%A4%EC%9D%B4%EC%96%B4%EA%B7%B8%EB%9E%A8(%EC%B5%9C%EC%A2%85).pn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http://dev.naver.com/projects/naturalmom/forum/104154/67301/ER%20%EB%8B%A4%EC%9D%B4%EC%96%B4%EA%B7%B8%EB%9E%A8(%EC%B5%9C%EC%A2%85).png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2859" y="627380"/>
            <a:ext cx="5587458" cy="5960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411066" y="192786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Table</a:t>
            </a:r>
          </a:p>
          <a:p>
            <a:pPr lvl="1"/>
            <a:r>
              <a:rPr lang="ko-KR" altLang="en-US" smtClean="0"/>
              <a:t>회원</a:t>
            </a:r>
            <a:endParaRPr lang="en-US" altLang="ko-KR" smtClean="0"/>
          </a:p>
          <a:p>
            <a:pPr lvl="1"/>
            <a:r>
              <a:rPr lang="ko-KR" altLang="en-US" smtClean="0"/>
              <a:t>회원등급</a:t>
            </a:r>
            <a:endParaRPr lang="en-US" altLang="ko-KR" smtClean="0"/>
          </a:p>
          <a:p>
            <a:pPr lvl="1"/>
            <a:r>
              <a:rPr lang="ko-KR" altLang="en-US" smtClean="0"/>
              <a:t>상품</a:t>
            </a:r>
            <a:endParaRPr lang="en-US" altLang="ko-KR" smtClean="0"/>
          </a:p>
          <a:p>
            <a:pPr lvl="1"/>
            <a:r>
              <a:rPr lang="ko-KR" altLang="en-US" smtClean="0"/>
              <a:t>주문</a:t>
            </a:r>
            <a:endParaRPr lang="en-US" altLang="ko-KR" smtClean="0"/>
          </a:p>
          <a:p>
            <a:pPr lvl="1"/>
            <a:r>
              <a:rPr lang="ko-KR" altLang="en-US" smtClean="0"/>
              <a:t>장바구니</a:t>
            </a:r>
            <a:endParaRPr lang="en-US" altLang="ko-KR" smtClean="0"/>
          </a:p>
          <a:p>
            <a:pPr lvl="1"/>
            <a:r>
              <a:rPr lang="ko-KR" altLang="en-US" smtClean="0"/>
              <a:t>관심상품목록</a:t>
            </a:r>
            <a:endParaRPr lang="en-US" altLang="ko-KR" smtClean="0"/>
          </a:p>
          <a:p>
            <a:pPr lvl="1"/>
            <a:r>
              <a:rPr lang="ko-KR" altLang="en-US" smtClean="0"/>
              <a:t>상품과 주문</a:t>
            </a:r>
            <a:endParaRPr lang="en-US" altLang="ko-KR" smtClean="0"/>
          </a:p>
          <a:p>
            <a:pPr lvl="1"/>
            <a:r>
              <a:rPr lang="ko-KR" altLang="en-US" smtClean="0"/>
              <a:t>상품과 장바구니</a:t>
            </a:r>
            <a:endParaRPr lang="en-US" altLang="ko-KR" smtClean="0"/>
          </a:p>
          <a:p>
            <a:pPr lvl="1"/>
            <a:r>
              <a:rPr lang="ko-KR" altLang="en-US" smtClean="0"/>
              <a:t>상품과 관심상품목록</a:t>
            </a:r>
            <a:endParaRPr lang="en-US" altLang="ko-KR" smtClean="0"/>
          </a:p>
          <a:p>
            <a:pPr lvl="1"/>
            <a:r>
              <a:rPr lang="ko-KR" altLang="en-US" smtClean="0"/>
              <a:t>상품분류</a:t>
            </a:r>
            <a:endParaRPr lang="en-US" altLang="ko-KR" smtClean="0"/>
          </a:p>
          <a:p>
            <a:pPr lvl="1"/>
            <a:r>
              <a:rPr lang="ko-KR" altLang="en-US" smtClean="0"/>
              <a:t>처리상태</a:t>
            </a:r>
            <a:endParaRPr lang="en-US" altLang="ko-KR" smtClean="0"/>
          </a:p>
          <a:p>
            <a:pPr lvl="1"/>
            <a:r>
              <a:rPr lang="ko-KR" altLang="en-US" smtClean="0"/>
              <a:t>신용카드</a:t>
            </a:r>
            <a:endParaRPr lang="en-US" altLang="ko-KR" smtClean="0"/>
          </a:p>
          <a:p>
            <a:pPr lvl="1"/>
            <a:r>
              <a:rPr lang="ko-KR" altLang="en-US" smtClean="0"/>
              <a:t>택배회사</a:t>
            </a:r>
            <a:endParaRPr lang="en-US" altLang="ko-KR" smtClean="0"/>
          </a:p>
          <a:p>
            <a:pPr lvl="1"/>
            <a:r>
              <a:rPr lang="ko-KR" altLang="en-US" smtClean="0"/>
              <a:t>게시판 정보</a:t>
            </a:r>
            <a:endParaRPr lang="en-US" altLang="ko-KR" smtClean="0"/>
          </a:p>
          <a:p>
            <a:pPr lvl="1"/>
            <a:r>
              <a:rPr lang="ko-KR" altLang="en-US" smtClean="0"/>
              <a:t>회원등급과 게시판</a:t>
            </a:r>
            <a:endParaRPr lang="en-US" altLang="ko-KR" smtClean="0"/>
          </a:p>
          <a:p>
            <a:pPr lvl="1"/>
            <a:r>
              <a:rPr lang="ko-KR" altLang="en-US" smtClean="0"/>
              <a:t>공지사항</a:t>
            </a:r>
            <a:endParaRPr lang="en-US" altLang="ko-KR" smtClean="0"/>
          </a:p>
          <a:p>
            <a:pPr lvl="1"/>
            <a:r>
              <a:rPr lang="ko-KR" altLang="en-US" smtClean="0"/>
              <a:t>공지사항 댓글</a:t>
            </a:r>
            <a:endParaRPr lang="en-US" altLang="ko-KR" smtClean="0"/>
          </a:p>
          <a:p>
            <a:pPr lvl="1"/>
            <a:r>
              <a:rPr lang="ko-KR" altLang="en-US" smtClean="0"/>
              <a:t>이벤트</a:t>
            </a:r>
            <a:endParaRPr lang="en-US" altLang="ko-KR" smtClean="0"/>
          </a:p>
          <a:p>
            <a:pPr lvl="1"/>
            <a:r>
              <a:rPr lang="ko-KR" altLang="en-US" smtClean="0"/>
              <a:t>이벤트 댓글</a:t>
            </a:r>
            <a:endParaRPr lang="en-US" altLang="ko-KR" smtClean="0"/>
          </a:p>
          <a:p>
            <a:pPr lvl="1"/>
            <a:r>
              <a:rPr lang="ko-KR" altLang="en-US" smtClean="0"/>
              <a:t>자주하는 질문</a:t>
            </a:r>
            <a:endParaRPr lang="en-US" altLang="ko-KR" smtClean="0"/>
          </a:p>
          <a:p>
            <a:pPr lvl="1"/>
            <a:r>
              <a:rPr lang="ko-KR" altLang="en-US" smtClean="0"/>
              <a:t>상품후기</a:t>
            </a:r>
            <a:endParaRPr lang="en-US" altLang="ko-KR" smtClean="0"/>
          </a:p>
          <a:p>
            <a:pPr lvl="1"/>
            <a:r>
              <a:rPr lang="ko-KR" altLang="en-US" smtClean="0"/>
              <a:t>상품후기 댓글</a:t>
            </a:r>
            <a:endParaRPr lang="en-US" altLang="ko-KR" smtClean="0"/>
          </a:p>
          <a:p>
            <a:pPr lvl="1"/>
            <a:r>
              <a:rPr lang="en-US" altLang="ko-KR" smtClean="0"/>
              <a:t>Q&amp;A</a:t>
            </a:r>
          </a:p>
          <a:p>
            <a:pPr lvl="1"/>
            <a:r>
              <a:rPr lang="en-US" altLang="ko-KR" smtClean="0"/>
              <a:t>Q&amp;A </a:t>
            </a:r>
            <a:r>
              <a:rPr lang="ko-KR" altLang="en-US" smtClean="0"/>
              <a:t>댓글</a:t>
            </a:r>
            <a:endParaRPr lang="en-US" altLang="ko-KR" dirty="0" smtClean="0"/>
          </a:p>
        </p:txBody>
      </p:sp>
      <p:sp>
        <p:nvSpPr>
          <p:cNvPr id="12" name="제목 17"/>
          <p:cNvSpPr txBox="1">
            <a:spLocks/>
          </p:cNvSpPr>
          <p:nvPr/>
        </p:nvSpPr>
        <p:spPr>
          <a:xfrm>
            <a:off x="257174" y="533399"/>
            <a:ext cx="8372475" cy="1303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</a:p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3200" b="1" spc="-150" dirty="0" smtClean="0">
                <a:solidFill>
                  <a:srgbClr val="1D314E"/>
                </a:solidFill>
              </a:rPr>
              <a:t>물리적 설계</a:t>
            </a:r>
            <a:r>
              <a:rPr lang="en-US" altLang="ko-KR" sz="3200" b="1" spc="-150" dirty="0" smtClean="0">
                <a:solidFill>
                  <a:srgbClr val="1D314E"/>
                </a:solidFill>
              </a:rPr>
              <a:t>)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57200" y="2141374"/>
          <a:ext cx="8229600" cy="3443614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패스워드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mem_pw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mem_name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휴대폰번호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mem_phone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000-0000-0000 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~13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*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"-"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포함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우편번호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mem_addr_post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000-000 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*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"-"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포함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상세주소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mem_addr_detail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mem_email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생년월일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mem_birth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성별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mem_gender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여자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남자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탈퇴여부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drop_out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가입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탈퇴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mem_level_cd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tb_mem_level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일반회원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불량회원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관리자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tb_mem_level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mem_level_cd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일반회원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불량회원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비회원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관리자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회원등급이름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mem_level_nm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58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60389"/>
              </p:ext>
            </p:extLst>
          </p:nvPr>
        </p:nvGraphicFramePr>
        <p:xfrm>
          <a:off x="457200" y="1398848"/>
          <a:ext cx="8229600" cy="3983786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tb_product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1000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상품명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product_name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판매가격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selling_price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공급원가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cost_price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재고량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stock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진열상태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display_state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진열 안함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진열함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판매상태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sale_state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판매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판매함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상품대표이미지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represent_img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상품상세이미지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detail_img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상품요약설명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summary_e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Varchar2(128)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상품상세설명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detail_e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삭제유무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deleted_state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중량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weight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상품분류코드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category_cd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tb_category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tb_category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상품분류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32878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상품분류코드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category_cd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아토피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민감성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유아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피부탄력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노화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지성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여드름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트러블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미백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피부톤개선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상품분류이름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category_nm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60632"/>
              </p:ext>
            </p:extLst>
          </p:nvPr>
        </p:nvGraphicFramePr>
        <p:xfrm>
          <a:off x="457200" y="5542812"/>
          <a:ext cx="8229600" cy="993830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tb_product_n_order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상품과주문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product_no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FPK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tb_product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주문번호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FPK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tb_order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상품당구매개수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buy_num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처리상태코드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tb_process</a:t>
                      </a:r>
                      <a:endParaRPr lang="en-US" sz="900" b="0" i="0" u="none" strike="noStrike" dirty="0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2070883"/>
          <a:ext cx="8229600" cy="3584596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tb_order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주문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주문번호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10000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주문일자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order_date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결제금액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charge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credit_num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신용카드유효기간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credit_ep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수령자이름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rcv_name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Varchar2(64)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수령자휴대폰번호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rcv_phone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수령자우편번호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rcv_addr_post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수령자상세주소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rcv_addr_detail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배송메시지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delivery_msg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Varchar2(128)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운송장정보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tracking_num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신용카드종류코드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credit_cd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tb_credit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택배회사코드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delivery_com_cd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tb_delivery_com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tb_process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처리상태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처리상태코드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process_cd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11: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배송준비중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12: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배송대기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13: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배송중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14: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배송완료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21: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구매확정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31: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환불처리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32: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환불완료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처리상태이름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process_nm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 제한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4.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역할분담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434898"/>
              </p:ext>
            </p:extLst>
          </p:nvPr>
        </p:nvGraphicFramePr>
        <p:xfrm>
          <a:off x="644716" y="2082924"/>
          <a:ext cx="7810499" cy="2916000"/>
        </p:xfrm>
        <a:graphic>
          <a:graphicData uri="http://schemas.openxmlformats.org/drawingml/2006/table">
            <a:tbl>
              <a:tblPr/>
              <a:tblGrid>
                <a:gridCol w="1154761"/>
                <a:gridCol w="1208692"/>
                <a:gridCol w="2905937"/>
                <a:gridCol w="2541109"/>
              </a:tblGrid>
              <a:tr h="324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담당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게시판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담당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00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이수진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공지사항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주문관리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배송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재고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환불처리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매출조회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물리적 데이터베이스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신성은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이벤트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회원관리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이메일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회원관련 프로세스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HTML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통합 및 정리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윤수민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QnA, FAQ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제품상세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관심상품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장바구니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상품목록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논리적 데이터베이스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최소라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상품후기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상품등록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관리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매출분석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물리적 데이터베이스 설계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82245" y="1555077"/>
          <a:ext cx="8179510" cy="4616209"/>
        </p:xfrm>
        <a:graphic>
          <a:graphicData uri="http://schemas.openxmlformats.org/drawingml/2006/table">
            <a:tbl>
              <a:tblPr/>
              <a:tblGrid>
                <a:gridCol w="1387993"/>
                <a:gridCol w="1061406"/>
                <a:gridCol w="880794"/>
                <a:gridCol w="613587"/>
                <a:gridCol w="989657"/>
                <a:gridCol w="603690"/>
                <a:gridCol w="2642383"/>
              </a:tblGrid>
              <a:tr h="17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tb_delivery_com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택배회사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택배회사코드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delivery_com_cd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cj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대한통운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로젠택배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옐로우캡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우체국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한진택배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현대택배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택배회사이름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delivery_com_nm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tb_credit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신용카드종류코드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credit_cd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삼성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하나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롯데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14: KB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국민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15: NH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채움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17: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우리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신용카드종류이름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credit_nm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tb_mem_level_n_board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회원등급과게시판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회원등급코드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mem_level_cd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FPK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tb_mem_level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board_cd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FF"/>
                          </a:solidFill>
                          <a:effectLst/>
                          <a:latin typeface="맑은 고딕"/>
                        </a:rPr>
                        <a:t>FPK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읽기가능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board_read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쓰기가능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board_write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변경가능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board_modify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삭제가능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board_delete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불가능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가능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08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게시판정보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27" marR="7427" marT="74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26885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board_cd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이벤트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자주하는 질문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4: Q&amp;A 5: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상품후기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339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게시판이름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board_nm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27" marR="7427" marT="7427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2012184"/>
          <a:ext cx="8229600" cy="3701995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tb_notice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notice_no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ntc_title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 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ntc_hits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 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첨부파일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ntc_attached_file1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첨부파일의 주소 저장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첨부파일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ntc_attached_file2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첨부파일의 주소 저장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tb_notice_re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공지사항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notice_re_no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ntc_re_content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Varchar2(1024)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 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ntc_re_write_day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ntc_re_del_check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notice_no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tb_notice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2176577"/>
          <a:ext cx="8229600" cy="3373209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tb_event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이벤트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event_no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evt_title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evt_hits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 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tb_event_re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이벤트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event_re_no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evt_re_content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Varchar2(1024)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evt_re_write_day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evt_re_del_check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evt_no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tb_event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5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3143174"/>
          <a:ext cx="8229600" cy="1440015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tb_faq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자주하는질문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faq_no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faq_title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 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faq_content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faq_del_check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5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1847791"/>
          <a:ext cx="8229600" cy="4030781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tb_qna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Q&amp;A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qna_title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qna_hits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답글여부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qna_answer_check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답변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비밀글여부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qna_secret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일반글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qna_pw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부모게시글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qna_parents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tb_qna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Null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이면 부모글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 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tb_qna_re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Q&amp;A_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qna_re_no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qna_re_content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Varchar2(1024)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qna_re_write_day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qna_re_del_check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qna_no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tb_qna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55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7"/>
          <p:cNvSpPr txBox="1">
            <a:spLocks/>
          </p:cNvSpPr>
          <p:nvPr/>
        </p:nvSpPr>
        <p:spPr>
          <a:xfrm>
            <a:off x="257174" y="533399"/>
            <a:ext cx="8372475" cy="912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7. DB Schema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2012184"/>
          <a:ext cx="8229600" cy="3701995"/>
        </p:xfrm>
        <a:graphic>
          <a:graphicData uri="http://schemas.openxmlformats.org/drawingml/2006/table">
            <a:tbl>
              <a:tblPr/>
              <a:tblGrid>
                <a:gridCol w="1396493"/>
                <a:gridCol w="1067906"/>
                <a:gridCol w="886188"/>
                <a:gridCol w="617345"/>
                <a:gridCol w="995717"/>
                <a:gridCol w="607387"/>
                <a:gridCol w="2658564"/>
              </a:tblGrid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tb_review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상품후기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review_no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rvw_title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Varchar2(256)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rvw_hits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Varchar2(4000)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 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만족도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rvw_satisfaction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0~5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점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product_no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tb_product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게시판코드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board_id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tb_board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7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tb_review_re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상품후기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_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595959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80808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Caption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Type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Key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Parent Table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/>
                        </a:rPr>
                        <a:t>Not Null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Comments</a:t>
                      </a:r>
                    </a:p>
                  </a:txBody>
                  <a:tcPr marL="7472" marR="7472" marT="747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8A54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review_re_no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PK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auto_increment /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시작번호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1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내용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rvw_re_content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Varchar2(1024)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글자수 제한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500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작성일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rvw_re_write_day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Date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705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댓글삭제여부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rvw_re_del_check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80808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 안함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1: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삭제함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게시글번호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rvw_no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Number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tb_review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6439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회원아이디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mem_id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Varchar2(32)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맑은 고딕"/>
                        </a:rPr>
                        <a:t>FK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595959"/>
                          </a:solidFill>
                          <a:effectLst/>
                          <a:latin typeface="맑은 고딕"/>
                        </a:rPr>
                        <a:t>tb_member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√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472" marR="7472" marT="7472" marB="0" anchor="ctr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02\Desktop\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90" y="0"/>
            <a:ext cx="6781046" cy="67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7"/>
          <p:cNvSpPr txBox="1">
            <a:spLocks/>
          </p:cNvSpPr>
          <p:nvPr/>
        </p:nvSpPr>
        <p:spPr>
          <a:xfrm>
            <a:off x="257175" y="533399"/>
            <a:ext cx="1807016" cy="174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8. </a:t>
            </a:r>
          </a:p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Class </a:t>
            </a:r>
          </a:p>
          <a:p>
            <a:pPr algn="l"/>
            <a:r>
              <a:rPr lang="en-US" altLang="ko-KR" sz="3200" b="1" spc="-150" dirty="0" smtClean="0">
                <a:solidFill>
                  <a:srgbClr val="1D314E"/>
                </a:solidFill>
              </a:rPr>
              <a:t>Diagram</a:t>
            </a:r>
            <a:endParaRPr lang="ko-KR" altLang="en-US" sz="3200" b="1" spc="-150" dirty="0">
              <a:solidFill>
                <a:srgbClr val="1D31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834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7347" y="2811722"/>
            <a:ext cx="5150571" cy="622964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프로그램 시연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 descr="http://cfile9.uf.tistory.com/image/1604AB3C4F3BDAB725C2F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788" y="2575812"/>
            <a:ext cx="2494009" cy="89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7347" y="2811722"/>
            <a:ext cx="5150571" cy="622964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질문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http://ppss.kr/wp-content/uploads/2015/01/MP91022089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70" y="3467582"/>
            <a:ext cx="7138930" cy="34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참고사이트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338659" y="1168701"/>
            <a:ext cx="2767339" cy="384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http://naturalmom.co.kr</a:t>
            </a:r>
            <a:endParaRPr lang="ko-KR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 descr="1216_0150_001.png"/>
          <p:cNvPicPr>
            <a:picLocks noChangeAspect="1"/>
          </p:cNvPicPr>
          <p:nvPr/>
        </p:nvPicPr>
        <p:blipFill rotWithShape="1">
          <a:blip r:embed="rId3" cstate="print"/>
          <a:srcRect t="1" b="63688"/>
          <a:stretch/>
        </p:blipFill>
        <p:spPr>
          <a:xfrm>
            <a:off x="2091468" y="1487105"/>
            <a:ext cx="5014530" cy="537089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57174" y="533399"/>
            <a:ext cx="8372475" cy="91281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5.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레이아웃 구성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(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사용자 화면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)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47835" y="2407875"/>
            <a:ext cx="5724389" cy="3073400"/>
          </a:xfrm>
          <a:prstGeom prst="rect">
            <a:avLst/>
          </a:prstGeom>
          <a:solidFill>
            <a:srgbClr val="D2E4D9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47835" y="1569675"/>
            <a:ext cx="5707095" cy="8382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47835" y="5452700"/>
            <a:ext cx="5741683" cy="10160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81755" y="5452700"/>
            <a:ext cx="1333364" cy="276999"/>
          </a:xfrm>
          <a:prstGeom prst="rect">
            <a:avLst/>
          </a:prstGeom>
          <a:solidFill>
            <a:srgbClr val="0033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footer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278119" y="4333875"/>
            <a:ext cx="3937000" cy="360000"/>
          </a:xfrm>
          <a:prstGeom prst="rect">
            <a:avLst/>
          </a:prstGeom>
          <a:solidFill>
            <a:srgbClr val="003D7A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824752" y="2407875"/>
            <a:ext cx="2390367" cy="360000"/>
          </a:xfrm>
          <a:prstGeom prst="rect">
            <a:avLst/>
          </a:prstGeom>
          <a:solidFill>
            <a:srgbClr val="D2E4D9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container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024119" y="1569675"/>
            <a:ext cx="4191000" cy="360000"/>
          </a:xfrm>
          <a:prstGeom prst="rect">
            <a:avLst/>
          </a:prstGeom>
          <a:solidFill>
            <a:srgbClr val="003300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header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85030" y="3347675"/>
            <a:ext cx="5349070" cy="1346200"/>
          </a:xfrm>
          <a:prstGeom prst="rect">
            <a:avLst/>
          </a:prstGeom>
          <a:solidFill>
            <a:srgbClr val="003D7A"/>
          </a:solidFill>
          <a:ln w="6350">
            <a:noFill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910949" y="1633175"/>
            <a:ext cx="4970806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 menu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10949" y="5481275"/>
            <a:ext cx="4970806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company menu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10949" y="4760550"/>
            <a:ext cx="4970806" cy="6223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 banner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910949" y="2458675"/>
            <a:ext cx="4970806" cy="3683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banner</a:t>
            </a:r>
            <a:endParaRPr lang="ko-KR" altLang="en-US" sz="1400" i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910949" y="2052275"/>
            <a:ext cx="4970806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logo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10949" y="2877775"/>
            <a:ext cx="4970806" cy="431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 menu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910949" y="5960700"/>
            <a:ext cx="4970806" cy="4445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company info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728752" y="344610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024752" y="345880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320752" y="344610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728752" y="407475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024752" y="408745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320752" y="4074750"/>
            <a:ext cx="1008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4">
                <a:lumMod val="40000"/>
                <a:lumOff val="6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product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8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>
          <a:solidFill>
            <a:schemeClr val="accent4">
              <a:lumMod val="40000"/>
              <a:lumOff val="60000"/>
            </a:schemeClr>
          </a:solidFill>
          <a:round/>
          <a:headEnd type="none" w="sm" len="sm"/>
          <a:tailEnd type="none" w="sm" len="sm"/>
        </a:ln>
        <a:effectLst/>
      </a:spPr>
      <a:bodyPr/>
      <a:lstStyle>
        <a:defPPr algn="ctr">
          <a:defRPr>
            <a:solidFill>
              <a:schemeClr val="tx1">
                <a:lumMod val="95000"/>
                <a:lumOff val="5000"/>
              </a:schemeClr>
            </a:solidFill>
            <a:latin typeface="나눔고딕" pitchFamily="50" charset="-127"/>
            <a:ea typeface="나눔고딕" pitchFamily="50" charset="-127"/>
          </a:defRPr>
        </a:defPPr>
      </a:lstStyle>
    </a:spDef>
    <a:lnDef>
      <a:spPr>
        <a:solidFill>
          <a:schemeClr val="bg1">
            <a:lumMod val="95000"/>
          </a:schemeClr>
        </a:solidFill>
        <a:ln w="76200" cap="rnd">
          <a:solidFill>
            <a:srgbClr val="569CF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4947</TotalTime>
  <Words>2610</Words>
  <Application>Microsoft Office PowerPoint</Application>
  <PresentationFormat>화면 슬라이드 쇼(4:3)</PresentationFormat>
  <Paragraphs>1566</Paragraphs>
  <Slides>89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6" baseType="lpstr">
      <vt:lpstr>굴림</vt:lpstr>
      <vt:lpstr>Arial</vt:lpstr>
      <vt:lpstr>돋움</vt:lpstr>
      <vt:lpstr>나눔고딕</vt:lpstr>
      <vt:lpstr>맑은 고딕</vt:lpstr>
      <vt:lpstr>Wingdings</vt:lpstr>
      <vt:lpstr>Office 테마</vt:lpstr>
      <vt:lpstr>웹 프로젝트 천연 비누 쇼핑몰 </vt:lpstr>
      <vt:lpstr>목차</vt:lpstr>
      <vt:lpstr>0. 개발환경</vt:lpstr>
      <vt:lpstr>1. 선정 내용과 이유</vt:lpstr>
      <vt:lpstr>2. 프로젝트 일정</vt:lpstr>
      <vt:lpstr>3. 화면 구조 (사용자 화면)</vt:lpstr>
      <vt:lpstr>3. 화면 구조 (관리자 화면)</vt:lpstr>
      <vt:lpstr>4. 역할분담</vt:lpstr>
      <vt:lpstr>5. 레이아웃 구성 (사용자 화면)</vt:lpstr>
      <vt:lpstr>5. 레이아웃 구성 (관리자 화면)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프로그램 시연</vt:lpstr>
      <vt:lpstr>질문</vt:lpstr>
      <vt:lpstr>참고사이트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alfo02</cp:lastModifiedBy>
  <cp:revision>146</cp:revision>
  <cp:lastPrinted>2011-08-28T13:13:29Z</cp:lastPrinted>
  <dcterms:created xsi:type="dcterms:W3CDTF">2011-08-24T01:05:33Z</dcterms:created>
  <dcterms:modified xsi:type="dcterms:W3CDTF">2016-04-22T05:37:20Z</dcterms:modified>
</cp:coreProperties>
</file>